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4"/>
  </p:notesMasterIdLst>
  <p:handoutMasterIdLst>
    <p:handoutMasterId r:id="rId45"/>
  </p:handoutMasterIdLst>
  <p:sldIdLst>
    <p:sldId id="256" r:id="rId5"/>
    <p:sldId id="1139" r:id="rId6"/>
    <p:sldId id="1147" r:id="rId7"/>
    <p:sldId id="1148" r:id="rId8"/>
    <p:sldId id="1149" r:id="rId9"/>
    <p:sldId id="1150" r:id="rId10"/>
    <p:sldId id="1151" r:id="rId11"/>
    <p:sldId id="1152" r:id="rId12"/>
    <p:sldId id="1171" r:id="rId13"/>
    <p:sldId id="1179" r:id="rId14"/>
    <p:sldId id="1146" r:id="rId15"/>
    <p:sldId id="1156" r:id="rId16"/>
    <p:sldId id="1159" r:id="rId17"/>
    <p:sldId id="1161" r:id="rId18"/>
    <p:sldId id="1153" r:id="rId19"/>
    <p:sldId id="1154" r:id="rId20"/>
    <p:sldId id="1155" r:id="rId21"/>
    <p:sldId id="1160" r:id="rId22"/>
    <p:sldId id="1162" r:id="rId23"/>
    <p:sldId id="1157" r:id="rId24"/>
    <p:sldId id="1163" r:id="rId25"/>
    <p:sldId id="1164" r:id="rId26"/>
    <p:sldId id="1165" r:id="rId27"/>
    <p:sldId id="1166" r:id="rId28"/>
    <p:sldId id="1168" r:id="rId29"/>
    <p:sldId id="1167" r:id="rId30"/>
    <p:sldId id="1158" r:id="rId31"/>
    <p:sldId id="1172" r:id="rId32"/>
    <p:sldId id="1173" r:id="rId33"/>
    <p:sldId id="1174" r:id="rId34"/>
    <p:sldId id="1175" r:id="rId35"/>
    <p:sldId id="1169" r:id="rId36"/>
    <p:sldId id="1176" r:id="rId37"/>
    <p:sldId id="1180" r:id="rId38"/>
    <p:sldId id="1181" r:id="rId39"/>
    <p:sldId id="1170" r:id="rId40"/>
    <p:sldId id="1177" r:id="rId41"/>
    <p:sldId id="1178" r:id="rId42"/>
    <p:sldId id="258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7"/>
            <p14:sldId id="1148"/>
            <p14:sldId id="1149"/>
            <p14:sldId id="1150"/>
            <p14:sldId id="1151"/>
            <p14:sldId id="1152"/>
            <p14:sldId id="1171"/>
            <p14:sldId id="1179"/>
            <p14:sldId id="1146"/>
            <p14:sldId id="1156"/>
            <p14:sldId id="1159"/>
            <p14:sldId id="1161"/>
            <p14:sldId id="1153"/>
            <p14:sldId id="1154"/>
            <p14:sldId id="1155"/>
            <p14:sldId id="1160"/>
            <p14:sldId id="1162"/>
            <p14:sldId id="1157"/>
            <p14:sldId id="1163"/>
            <p14:sldId id="1164"/>
            <p14:sldId id="1165"/>
            <p14:sldId id="1166"/>
            <p14:sldId id="1168"/>
            <p14:sldId id="1167"/>
            <p14:sldId id="1158"/>
            <p14:sldId id="1172"/>
            <p14:sldId id="1173"/>
            <p14:sldId id="1174"/>
            <p14:sldId id="1175"/>
            <p14:sldId id="1169"/>
            <p14:sldId id="1176"/>
            <p14:sldId id="1180"/>
            <p14:sldId id="1181"/>
            <p14:sldId id="1170"/>
            <p14:sldId id="1177"/>
            <p14:sldId id="1178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20" d="100"/>
          <a:sy n="120" d="100"/>
        </p:scale>
        <p:origin x="68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0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Docker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进阶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Overlay network</a:t>
            </a:r>
            <a:r>
              <a:rPr kumimoji="1" lang="zh-CN" altLang="en-US" dirty="0" smtClean="0"/>
              <a:t>的实现方案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71550"/>
            <a:ext cx="5266667" cy="39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四、监控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容器文件系统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755576" y="1210413"/>
            <a:ext cx="6835651" cy="3535928"/>
            <a:chOff x="0" y="1375885"/>
            <a:chExt cx="8667206" cy="509864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741" y="2445204"/>
              <a:ext cx="6544491" cy="4029329"/>
            </a:xfrm>
            <a:prstGeom prst="rect">
              <a:avLst/>
            </a:prstGeom>
          </p:spPr>
        </p:pic>
        <p:sp>
          <p:nvSpPr>
            <p:cNvPr id="4" name="内容占位符 2"/>
            <p:cNvSpPr txBox="1">
              <a:spLocks/>
            </p:cNvSpPr>
            <p:nvPr/>
          </p:nvSpPr>
          <p:spPr>
            <a:xfrm>
              <a:off x="437605" y="1469890"/>
              <a:ext cx="8229601" cy="431041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kumimoji="1" lang="en-US" altLang="zh-CN" sz="1600" dirty="0" err="1" smtClean="0">
                  <a:latin typeface="Microsoft YaHei" charset="0"/>
                  <a:ea typeface="Microsoft YaHei" charset="0"/>
                  <a:cs typeface="Microsoft YaHei" charset="0"/>
                </a:rPr>
                <a:t>Docker</a:t>
              </a: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</a:rPr>
                <a:t>镜像</a:t>
              </a: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                          </a:t>
              </a:r>
              <a:r>
                <a:rPr kumimoji="1" lang="en-US" altLang="zh-CN" sz="1600" dirty="0" err="1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Docker</a:t>
              </a: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容器</a:t>
              </a:r>
              <a:endParaRPr kumimoji="1"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endParaRPr>
            </a:p>
            <a:p>
              <a:pPr marL="0" indent="0" algn="ctr">
                <a:buFont typeface="Arial" pitchFamily="34" charset="0"/>
                <a:buNone/>
              </a:pP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（静态）         转变为         （动态）</a:t>
              </a:r>
              <a:r>
                <a:rPr kumimoji="1" lang="en-US" altLang="zh-CN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                          </a:t>
              </a:r>
            </a:p>
          </p:txBody>
        </p:sp>
        <p:cxnSp>
          <p:nvCxnSpPr>
            <p:cNvPr id="5" name="直线箭头连接符 4"/>
            <p:cNvCxnSpPr/>
            <p:nvPr/>
          </p:nvCxnSpPr>
          <p:spPr>
            <a:xfrm>
              <a:off x="3775166" y="1854926"/>
              <a:ext cx="1554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3826116" y="1375885"/>
              <a:ext cx="1606732" cy="53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配置</a:t>
              </a:r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,</a:t>
              </a:r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参数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0" y="4245429"/>
              <a:ext cx="2246812" cy="93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Union</a:t>
              </a:r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Mount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联合文件系统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8" name="直线箭头连接符 7"/>
            <p:cNvCxnSpPr/>
            <p:nvPr/>
          </p:nvCxnSpPr>
          <p:spPr>
            <a:xfrm>
              <a:off x="2103120" y="4820194"/>
              <a:ext cx="457200" cy="1306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存储的种类</a:t>
            </a:r>
            <a:endParaRPr kumimoji="1" lang="zh-CN" altLang="en-US" dirty="0"/>
          </a:p>
        </p:txBody>
      </p:sp>
      <p:sp>
        <p:nvSpPr>
          <p:cNvPr id="3" name="TextBox 6"/>
          <p:cNvSpPr txBox="1"/>
          <p:nvPr/>
        </p:nvSpPr>
        <p:spPr>
          <a:xfrm>
            <a:off x="208222" y="987574"/>
            <a:ext cx="74750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容器内部的本地存储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－状态管理弱化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   － 通过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层叠文件系统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数据卷存储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－易于容器状态管理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－宿主机显性挂载至容器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数据卷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862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容器内存储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88532" y="1193005"/>
            <a:ext cx="4531057" cy="2674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05295" y="1581209"/>
            <a:ext cx="252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</a:t>
            </a:r>
            <a:endParaRPr lang="zh-CN" altLang="en-US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18187" y="2715152"/>
            <a:ext cx="4107976" cy="1023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Local filesystem in container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" name="直接箭头连接符 11"/>
          <p:cNvCxnSpPr/>
          <p:nvPr/>
        </p:nvCxnSpPr>
        <p:spPr>
          <a:xfrm flipH="1">
            <a:off x="5178246" y="2227540"/>
            <a:ext cx="68239" cy="84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3"/>
          <p:cNvCxnSpPr/>
          <p:nvPr/>
        </p:nvCxnSpPr>
        <p:spPr>
          <a:xfrm>
            <a:off x="5628623" y="2227540"/>
            <a:ext cx="95534" cy="84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5"/>
          <p:cNvCxnSpPr/>
          <p:nvPr/>
        </p:nvCxnSpPr>
        <p:spPr>
          <a:xfrm>
            <a:off x="6010760" y="2227540"/>
            <a:ext cx="286603" cy="84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6"/>
          <p:cNvSpPr txBox="1"/>
          <p:nvPr/>
        </p:nvSpPr>
        <p:spPr>
          <a:xfrm>
            <a:off x="6297363" y="2345820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323528" y="1275606"/>
            <a:ext cx="3694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看似数据持久化至磁盘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容器无状态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容器迁移以及销毁时，数据将丢失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通过层叠文件系统实现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层叠文件系统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611560" y="843558"/>
            <a:ext cx="7658464" cy="3910169"/>
            <a:chOff x="150128" y="1055642"/>
            <a:chExt cx="8911984" cy="4349363"/>
          </a:xfrm>
        </p:grpSpPr>
        <p:pic>
          <p:nvPicPr>
            <p:cNvPr id="3" name="图片 2" descr="union_mounted_auf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8352" y="1055642"/>
              <a:ext cx="7223760" cy="4349363"/>
            </a:xfrm>
            <a:prstGeom prst="rect">
              <a:avLst/>
            </a:prstGeom>
          </p:spPr>
        </p:pic>
        <p:sp>
          <p:nvSpPr>
            <p:cNvPr id="4" name="TextBox 7"/>
            <p:cNvSpPr txBox="1"/>
            <p:nvPr/>
          </p:nvSpPr>
          <p:spPr>
            <a:xfrm>
              <a:off x="150128" y="1978924"/>
              <a:ext cx="212905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只读</a:t>
              </a:r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可读可写</a:t>
              </a:r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endParaRPr lang="zh-CN" altLang="en-US" b="1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容器视角</a:t>
              </a:r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内核视角</a:t>
              </a:r>
              <a:endParaRPr lang="zh-CN" altLang="en-US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层叠文件系统（续）</a:t>
            </a:r>
            <a:endParaRPr kumimoji="1" lang="zh-CN" altLang="en-US" dirty="0"/>
          </a:p>
        </p:txBody>
      </p:sp>
      <p:pic>
        <p:nvPicPr>
          <p:cNvPr id="3" name="图片 2" descr="layered_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7031628" cy="2306472"/>
          </a:xfrm>
          <a:prstGeom prst="rect">
            <a:avLst/>
          </a:prstGeom>
        </p:spPr>
      </p:pic>
      <p:sp>
        <p:nvSpPr>
          <p:cNvPr id="4" name="TextBox 7"/>
          <p:cNvSpPr txBox="1"/>
          <p:nvPr/>
        </p:nvSpPr>
        <p:spPr>
          <a:xfrm>
            <a:off x="261480" y="3481464"/>
            <a:ext cx="411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分层管理</a:t>
            </a:r>
            <a:endParaRPr lang="en-US" altLang="zh-CN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父子镜像</a:t>
            </a:r>
            <a:endParaRPr lang="en-US" altLang="zh-CN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联合文件系统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Union mount 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4211960" y="3481464"/>
            <a:ext cx="4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写时拷贝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(copy-on-write)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213075" y="3943129"/>
            <a:ext cx="4950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每次更新操作作用于读写层。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对底层文件的更新，联合文件系统将文件拷贝至上层。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24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树状关系</a:t>
            </a:r>
            <a:endParaRPr kumimoji="1" lang="zh-CN" altLang="en-US" dirty="0"/>
          </a:p>
        </p:txBody>
      </p:sp>
      <p:pic>
        <p:nvPicPr>
          <p:cNvPr id="3" name="图片 2" descr="image_wo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36" y="1434235"/>
            <a:ext cx="6690906" cy="3149383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20810" y="2886102"/>
            <a:ext cx="3180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镜像关系呈现树状以及森林状关系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本地存储以及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镜像仓库，均节省大量磁盘空间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层叠文件系统的实现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1059582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Aufs</a:t>
            </a:r>
            <a:endParaRPr lang="en-US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Device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mapper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Btrfs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Overlayfs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ZFS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数据卷存储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51028" y="1199830"/>
            <a:ext cx="4531057" cy="2674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42853" y="1430662"/>
            <a:ext cx="252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</a:t>
            </a:r>
            <a:endParaRPr lang="zh-CN" altLang="en-US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5745" y="2564605"/>
            <a:ext cx="4107976" cy="1023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Local filesystem in container</a:t>
            </a:r>
          </a:p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6634921" y="2195273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52518" y="3124168"/>
            <a:ext cx="1419383" cy="4640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/etc/my.conf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2518" y="4352888"/>
            <a:ext cx="1419383" cy="4640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/etc/my.conf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0" name="直接箭头连接符 19"/>
          <p:cNvCxnSpPr/>
          <p:nvPr/>
        </p:nvCxnSpPr>
        <p:spPr>
          <a:xfrm flipV="1">
            <a:off x="6375599" y="3588187"/>
            <a:ext cx="0" cy="764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20"/>
          <p:cNvSpPr txBox="1"/>
          <p:nvPr/>
        </p:nvSpPr>
        <p:spPr>
          <a:xfrm>
            <a:off x="6457487" y="3874791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mount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直接箭头连接符 22"/>
          <p:cNvCxnSpPr/>
          <p:nvPr/>
        </p:nvCxnSpPr>
        <p:spPr>
          <a:xfrm>
            <a:off x="6634921" y="2076993"/>
            <a:ext cx="0" cy="1047175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24"/>
          <p:cNvCxnSpPr/>
          <p:nvPr/>
        </p:nvCxnSpPr>
        <p:spPr>
          <a:xfrm>
            <a:off x="6157235" y="2076993"/>
            <a:ext cx="0" cy="22758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5"/>
          <p:cNvSpPr txBox="1"/>
          <p:nvPr/>
        </p:nvSpPr>
        <p:spPr>
          <a:xfrm>
            <a:off x="5004048" y="3874791"/>
            <a:ext cx="11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actually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63513" y="1199830"/>
            <a:ext cx="4053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完成数据持久化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容器无状态，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依赖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数据卷（例如：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宿主机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系统）完成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持久化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数据卷数据不会丢失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对用户透明，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Daemon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接管一切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两种方式：指定或非指定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一、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四、监控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四、监控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共用的设计</a:t>
            </a:r>
            <a:endParaRPr kumimoji="1" lang="zh-CN" altLang="en-US" dirty="0"/>
          </a:p>
        </p:txBody>
      </p:sp>
      <p:sp>
        <p:nvSpPr>
          <p:cNvPr id="3" name="TextBox 17"/>
          <p:cNvSpPr txBox="1"/>
          <p:nvPr/>
        </p:nvSpPr>
        <p:spPr>
          <a:xfrm>
            <a:off x="63512" y="1199830"/>
            <a:ext cx="8180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共用网络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--net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containner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共用存储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--volumes-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froms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1.12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之后有独立的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volume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7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</a:t>
            </a:r>
            <a:endParaRPr kumimoji="1" lang="zh-CN" altLang="en-US" dirty="0"/>
          </a:p>
        </p:txBody>
      </p:sp>
      <p:sp>
        <p:nvSpPr>
          <p:cNvPr id="3" name="TextBox 6"/>
          <p:cNvSpPr txBox="1"/>
          <p:nvPr/>
        </p:nvSpPr>
        <p:spPr>
          <a:xfrm>
            <a:off x="425869" y="915566"/>
            <a:ext cx="747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？</a:t>
            </a:r>
            <a:endParaRPr lang="en-US" altLang="zh-CN" b="1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2904" y="1109788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A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435622" y="1620131"/>
            <a:ext cx="43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通过环境变量让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访问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只能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存活的容器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3.link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的别名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05176" y="3020467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B</a:t>
            </a:r>
          </a:p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Storage</a:t>
            </a:r>
          </a:p>
        </p:txBody>
      </p:sp>
      <p:sp>
        <p:nvSpPr>
          <p:cNvPr id="8" name="TextBox 22"/>
          <p:cNvSpPr txBox="1"/>
          <p:nvPr/>
        </p:nvSpPr>
        <p:spPr>
          <a:xfrm>
            <a:off x="7020272" y="2409977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34"/>
          <p:cNvSpPr txBox="1"/>
          <p:nvPr/>
        </p:nvSpPr>
        <p:spPr>
          <a:xfrm>
            <a:off x="6074452" y="2419121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35622" y="3454648"/>
            <a:ext cx="605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--link 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alias:B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 A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1" name="直接箭头连接符 21"/>
          <p:cNvCxnSpPr/>
          <p:nvPr/>
        </p:nvCxnSpPr>
        <p:spPr>
          <a:xfrm>
            <a:off x="6912444" y="2266229"/>
            <a:ext cx="2272" cy="665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6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</a:t>
            </a:r>
            <a:r>
              <a:rPr kumimoji="1" lang="zh-CN" altLang="en-US" dirty="0" smtClean="0"/>
              <a:t>实现原理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81625" y="1203598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A</a:t>
            </a:r>
          </a:p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3897" y="3114277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B</a:t>
            </a:r>
          </a:p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Storage</a:t>
            </a:r>
          </a:p>
        </p:txBody>
      </p:sp>
      <p:cxnSp>
        <p:nvCxnSpPr>
          <p:cNvPr id="6" name="直接箭头连接符 21"/>
          <p:cNvCxnSpPr>
            <a:stCxn id="5" idx="2"/>
          </p:cNvCxnSpPr>
          <p:nvPr/>
        </p:nvCxnSpPr>
        <p:spPr>
          <a:xfrm>
            <a:off x="6794679" y="2295423"/>
            <a:ext cx="2272" cy="818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22"/>
          <p:cNvSpPr txBox="1"/>
          <p:nvPr/>
        </p:nvSpPr>
        <p:spPr>
          <a:xfrm>
            <a:off x="6937999" y="2458339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TextBox 34"/>
          <p:cNvSpPr txBox="1"/>
          <p:nvPr/>
        </p:nvSpPr>
        <p:spPr>
          <a:xfrm>
            <a:off x="6053173" y="2512931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3179675" y="3605937"/>
            <a:ext cx="2552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IP:172.17.1.12</a:t>
            </a: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port:3456</a:t>
            </a:r>
          </a:p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proto:tcp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alias: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Balias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84640" y="956595"/>
            <a:ext cx="5868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获取容器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的连接信息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AutoNum type="arabicPeriod" startAt="2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获取容器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的别名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守护进程接管全部流程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将环境信息配置至容器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的运行时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的主机名加入容器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83133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Compose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251520" y="987574"/>
            <a:ext cx="8224916" cy="44201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定义和运行多容器的应用</a:t>
            </a:r>
          </a:p>
          <a:p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单独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yml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文件定义应用与容器</a:t>
            </a:r>
          </a:p>
          <a:p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使用方式（三部曲）</a:t>
            </a: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	－定义应用的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Dockerfile</a:t>
            </a:r>
            <a:endParaRPr kumimoji="1" lang="zh-CN" altLang="en-US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	－定义多容器的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compose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	－执行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docker-compose up -d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1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Compose</a:t>
            </a:r>
            <a:r>
              <a:rPr kumimoji="1" lang="zh-CN" altLang="en-US" dirty="0" smtClean="0"/>
              <a:t>配置文件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294438" y="1131591"/>
            <a:ext cx="2490543" cy="44201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web: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build: .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links: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db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ports: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“8000:8000”</a:t>
            </a:r>
            <a:endParaRPr lang="zh-CN" altLang="en-US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environments: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AA=BB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CC=DD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db: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image: postgres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4066051" y="1131590"/>
            <a:ext cx="4430415" cy="4420195"/>
          </a:xfrm>
          <a:prstGeom prst="rect">
            <a:avLst/>
          </a:prstGeom>
          <a:noFill/>
          <a:ln>
            <a:noFill/>
          </a:ln>
        </p:spPr>
        <p:txBody>
          <a:bodyPr lIns="34284" tIns="34284" rIns="34284" bIns="34284" anchor="t" anchorCtr="0"/>
          <a:lstStyle>
            <a:lvl1pPr marL="34290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Trebuchet MS"/>
              <a:buChar char="-"/>
              <a:defRPr sz="28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服务名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镜像构建源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关系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的容器名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容器端口管理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容器端口映射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8000:8000”</a:t>
            </a:r>
            <a:endParaRPr lang="zh-CN" altLang="en-US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容器内部环境变量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具体环境变量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AA=BB</a:t>
            </a: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具体环境变量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CC=DD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服务名</a:t>
            </a:r>
            <a:r>
              <a:rPr lang="en-US" altLang="zh-CN" sz="1800" dirty="0" err="1" smtClean="0">
                <a:latin typeface="Microsoft YaHei" charset="0"/>
                <a:ea typeface="Microsoft YaHei" charset="0"/>
                <a:cs typeface="Microsoft YaHei" charset="0"/>
              </a:rPr>
              <a:t>db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容器启动镜像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00" dirty="0" err="1" smtClean="0">
                <a:latin typeface="Microsoft YaHei" charset="0"/>
                <a:ea typeface="Microsoft YaHei" charset="0"/>
                <a:cs typeface="Microsoft YaHei" charset="0"/>
              </a:rPr>
              <a:t>postgres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536" y="702748"/>
            <a:ext cx="30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ocker-compose.yml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0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Swarm</a:t>
            </a:r>
            <a:endParaRPr kumimoji="1" lang="zh-CN" altLang="en-US" dirty="0"/>
          </a:p>
        </p:txBody>
      </p:sp>
      <p:pic>
        <p:nvPicPr>
          <p:cNvPr id="3" name="orchestration-securi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509" y="745955"/>
            <a:ext cx="2319544" cy="1661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100"/>
          <p:cNvSpPr/>
          <p:nvPr/>
        </p:nvSpPr>
        <p:spPr>
          <a:xfrm>
            <a:off x="1743701" y="2324860"/>
            <a:ext cx="1749981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Swarm mode</a:t>
            </a:r>
          </a:p>
        </p:txBody>
      </p:sp>
      <p:sp>
        <p:nvSpPr>
          <p:cNvPr id="5" name="Shape 1101"/>
          <p:cNvSpPr/>
          <p:nvPr/>
        </p:nvSpPr>
        <p:spPr>
          <a:xfrm>
            <a:off x="1844519" y="4568799"/>
            <a:ext cx="154834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Service API</a:t>
            </a:r>
          </a:p>
        </p:txBody>
      </p:sp>
      <p:sp>
        <p:nvSpPr>
          <p:cNvPr id="6" name="Shape 1102"/>
          <p:cNvSpPr/>
          <p:nvPr/>
        </p:nvSpPr>
        <p:spPr>
          <a:xfrm>
            <a:off x="4226526" y="2324860"/>
            <a:ext cx="3505509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Cryptographic node identity</a:t>
            </a:r>
          </a:p>
        </p:txBody>
      </p:sp>
      <p:sp>
        <p:nvSpPr>
          <p:cNvPr id="7" name="Shape 1103"/>
          <p:cNvSpPr/>
          <p:nvPr/>
        </p:nvSpPr>
        <p:spPr>
          <a:xfrm>
            <a:off x="4653812" y="4517999"/>
            <a:ext cx="2650937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Built-in routing mesh</a:t>
            </a:r>
          </a:p>
        </p:txBody>
      </p:sp>
      <p:pic>
        <p:nvPicPr>
          <p:cNvPr id="8" name="orchestration-swar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138" y="737196"/>
            <a:ext cx="2051106" cy="167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rchestration-rout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5701" y="2713894"/>
            <a:ext cx="1867160" cy="180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rchestration-api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3138" y="2856355"/>
            <a:ext cx="2051106" cy="1808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948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2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日志（</a:t>
            </a:r>
            <a:r>
              <a:rPr kumimoji="1" lang="en-US" altLang="zh-CN" dirty="0" smtClean="0"/>
              <a:t>v1.6</a:t>
            </a:r>
            <a:r>
              <a:rPr kumimoji="1" lang="zh-CN" altLang="en-US" dirty="0" smtClean="0"/>
              <a:t>之前）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915566"/>
            <a:ext cx="82044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Docekr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的早期使用者会采集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/lib/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/containers/**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缺点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必须用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root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用户才能得到</a:t>
            </a:r>
            <a:b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之后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较好的用户体验方式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logs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 直接使用获取日志的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daemon </a:t>
            </a:r>
            <a:r>
              <a:rPr lang="en-US" altLang="zh-CN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logspout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开源项目的出现， 对接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，转发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syslog </a:t>
            </a:r>
            <a:endParaRPr lang="zh-CN" altLang="en-US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4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日志（</a:t>
            </a:r>
            <a:r>
              <a:rPr kumimoji="1" lang="en-US" altLang="zh-CN" dirty="0" smtClean="0"/>
              <a:t>v1.6</a:t>
            </a:r>
            <a:r>
              <a:rPr kumimoji="1" lang="zh-CN" altLang="en-US" dirty="0" smtClean="0"/>
              <a:t>之后）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915566"/>
            <a:ext cx="7848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引入日志驱动器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(Log Drivers)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，除了默认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json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-file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外，还支持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将日志写入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syslog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journald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gelf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fluentd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awslogs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splunk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null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，以及其他指定 方式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如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Hansight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) </a:t>
            </a: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daemon --log-driver=</a:t>
            </a: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journald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run --log-driver=</a:t>
            </a: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journald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...</a:t>
            </a:r>
            <a:b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run –logs-driver null #</a:t>
            </a:r>
            <a:r>
              <a:rPr lang="zh-CN" altLang="en-US" b="1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屏蔽日志</a:t>
            </a:r>
            <a:endParaRPr lang="en-US" altLang="zh-CN" b="1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9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容器网络概览</a:t>
            </a:r>
            <a:endParaRPr kumimoji="1" lang="zh-CN" altLang="en-US" dirty="0"/>
          </a:p>
        </p:txBody>
      </p:sp>
      <p:sp>
        <p:nvSpPr>
          <p:cNvPr id="3" name="TextBox 6"/>
          <p:cNvSpPr txBox="1"/>
          <p:nvPr/>
        </p:nvSpPr>
        <p:spPr>
          <a:xfrm>
            <a:off x="249740" y="915566"/>
            <a:ext cx="8679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与外界建立通信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单机网络模式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－桥接模式（使用最广，默认模式）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－主机模式（使用主机网络栈）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－容器模式（共享其他容器网络栈）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none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模式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集群网络模式：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overlay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（通过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libnetwork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插件）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隔离的网络栈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2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监控，健康检查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131590"/>
            <a:ext cx="82089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62626"/>
                </a:solidFill>
                <a:latin typeface="HelveticaNeue-Bold" charset="0"/>
              </a:rPr>
              <a:t>Add a </a:t>
            </a:r>
            <a:r>
              <a:rPr lang="en-US" altLang="zh-CN" sz="2000" b="1" dirty="0" err="1">
                <a:solidFill>
                  <a:srgbClr val="262626"/>
                </a:solidFill>
                <a:latin typeface="HelveticaNeue-Bold" charset="0"/>
              </a:rPr>
              <a:t>Healthcheck</a:t>
            </a:r>
            <a:r>
              <a:rPr lang="en-US" altLang="zh-CN" sz="2000" b="1" dirty="0">
                <a:solidFill>
                  <a:srgbClr val="262626"/>
                </a:solidFill>
                <a:latin typeface="HelveticaNeue-Bold" charset="0"/>
              </a:rPr>
              <a:t>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62626"/>
                </a:solidFill>
                <a:latin typeface="HelveticaNeue" charset="0"/>
              </a:rPr>
              <a:t>The health check entry lives in the </a:t>
            </a:r>
            <a:r>
              <a:rPr lang="en-US" altLang="zh-CN" dirty="0" err="1">
                <a:solidFill>
                  <a:srgbClr val="262626"/>
                </a:solidFill>
                <a:latin typeface="HelveticaNeue" charset="0"/>
              </a:rPr>
              <a:t>Dockerfile</a:t>
            </a:r>
            <a:r>
              <a:rPr lang="en-US" altLang="zh-CN" dirty="0">
                <a:solidFill>
                  <a:srgbClr val="262626"/>
                </a:solidFill>
                <a:latin typeface="HelveticaNeue" charset="0"/>
              </a:rPr>
              <a:t> and will execute a command checking for the exit code.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HEALTHCHECK CMD curl --fail http:</a:t>
            </a:r>
            <a:r>
              <a:rPr lang="en-US" altLang="zh-CN" sz="1600" b="1" dirty="0">
                <a:solidFill>
                  <a:srgbClr val="AC4B4E"/>
                </a:solidFill>
                <a:latin typeface="Menlo-Regular" charset="0"/>
              </a:rPr>
              <a:t>//</a:t>
            </a: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localhost:</a:t>
            </a:r>
            <a:r>
              <a:rPr lang="en-US" altLang="zh-CN" sz="1600" b="1" dirty="0">
                <a:solidFill>
                  <a:srgbClr val="730002"/>
                </a:solidFill>
                <a:latin typeface="Menlo-Regular" charset="0"/>
              </a:rPr>
              <a:t>9000</a:t>
            </a:r>
            <a:r>
              <a:rPr lang="en-US" altLang="zh-CN" sz="1600" b="1" dirty="0">
                <a:solidFill>
                  <a:srgbClr val="AC4B4E"/>
                </a:solidFill>
                <a:latin typeface="Menlo-Regular" charset="0"/>
              </a:rPr>
              <a:t>/</a:t>
            </a:r>
            <a:r>
              <a:rPr lang="en-US" altLang="zh-CN" sz="1600" b="1" dirty="0" err="1">
                <a:solidFill>
                  <a:srgbClr val="AC4B4E"/>
                </a:solidFill>
                <a:latin typeface="Menlo-Regular" charset="0"/>
              </a:rPr>
              <a:t>guid</a:t>
            </a:r>
            <a:r>
              <a:rPr lang="en-US" altLang="zh-CN" sz="1600" b="1" dirty="0">
                <a:solidFill>
                  <a:srgbClr val="AC4B4E"/>
                </a:solidFill>
                <a:latin typeface="Menlo-Regular" charset="0"/>
              </a:rPr>
              <a:t>/</a:t>
            </a: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 || </a:t>
            </a:r>
            <a:r>
              <a:rPr lang="en-US" altLang="zh-CN" sz="1600" b="1" dirty="0">
                <a:solidFill>
                  <a:srgbClr val="262626"/>
                </a:solidFill>
                <a:latin typeface="Menlo-Bold" charset="0"/>
              </a:rPr>
              <a:t>exit</a:t>
            </a: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 </a:t>
            </a:r>
            <a:r>
              <a:rPr lang="en-US" altLang="zh-CN" sz="1600" b="1" dirty="0">
                <a:solidFill>
                  <a:srgbClr val="730002"/>
                </a:solidFill>
                <a:latin typeface="Menlo-Regular" charset="0"/>
              </a:rPr>
              <a:t>1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22500" y="3219822"/>
            <a:ext cx="8065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343434"/>
                </a:solidFill>
                <a:latin typeface="Menlo-Regular" charset="0"/>
              </a:rPr>
              <a:t>docker</a:t>
            </a:r>
            <a:r>
              <a:rPr lang="en-US" altLang="zh-CN" b="1" dirty="0">
                <a:solidFill>
                  <a:srgbClr val="343434"/>
                </a:solidFill>
                <a:latin typeface="Menlo-Regular" charset="0"/>
              </a:rPr>
              <a:t> inspect --format </a:t>
            </a:r>
            <a:r>
              <a:rPr lang="en-US" altLang="zh-CN" b="1" dirty="0">
                <a:solidFill>
                  <a:srgbClr val="757575"/>
                </a:solidFill>
                <a:latin typeface="Menlo-Regular" charset="0"/>
              </a:rPr>
              <a:t>"{{</a:t>
            </a:r>
            <a:r>
              <a:rPr lang="en-US" altLang="zh-CN" b="1" dirty="0" err="1">
                <a:solidFill>
                  <a:srgbClr val="757575"/>
                </a:solidFill>
                <a:latin typeface="Menlo-Regular" charset="0"/>
              </a:rPr>
              <a:t>json</a:t>
            </a:r>
            <a:r>
              <a:rPr lang="en-US" altLang="zh-CN" b="1" dirty="0">
                <a:solidFill>
                  <a:srgbClr val="757575"/>
                </a:solidFill>
                <a:latin typeface="Menlo-Regular" charset="0"/>
              </a:rPr>
              <a:t> .</a:t>
            </a:r>
            <a:r>
              <a:rPr lang="en-US" altLang="zh-CN" b="1" dirty="0" err="1">
                <a:solidFill>
                  <a:srgbClr val="757575"/>
                </a:solidFill>
                <a:latin typeface="Menlo-Regular" charset="0"/>
              </a:rPr>
              <a:t>State.Health</a:t>
            </a:r>
            <a:r>
              <a:rPr lang="en-US" altLang="zh-CN" b="1" dirty="0">
                <a:solidFill>
                  <a:srgbClr val="757575"/>
                </a:solidFill>
                <a:latin typeface="Menlo-Regular" charset="0"/>
              </a:rPr>
              <a:t> }}"</a:t>
            </a:r>
            <a:r>
              <a:rPr lang="en-US" altLang="zh-CN" b="1" dirty="0">
                <a:solidFill>
                  <a:srgbClr val="343434"/>
                </a:solidFill>
                <a:latin typeface="Menlo-Regular" charset="0"/>
              </a:rPr>
              <a:t> tester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3779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其他工具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131590"/>
            <a:ext cx="78488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Logspout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cAdvisor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Datadog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Diamond(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Cgroup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Graphite /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Grafana</a:t>
            </a:r>
            <a:endParaRPr lang="en-US" altLang="zh-CN" b="1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59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42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其他容器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131590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kt</a:t>
            </a:r>
            <a:endParaRPr lang="en-US" altLang="zh-CN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effectLst/>
                <a:latin typeface="Microsoft YaHei" charset="0"/>
                <a:ea typeface="Microsoft YaHei" charset="0"/>
                <a:cs typeface="Microsoft YaHei" charset="0"/>
              </a:rPr>
              <a:t>warden</a:t>
            </a:r>
            <a:endParaRPr lang="en-US" altLang="zh-CN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63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rkt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17776"/>
              </p:ext>
            </p:extLst>
          </p:nvPr>
        </p:nvGraphicFramePr>
        <p:xfrm>
          <a:off x="3808260" y="915566"/>
          <a:ext cx="5064631" cy="37664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61"/>
                <a:gridCol w="1882264"/>
                <a:gridCol w="2164606"/>
              </a:tblGrid>
              <a:tr h="238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endParaRPr lang="en-US" altLang="zh-CN" sz="1600" b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Rocket</a:t>
                      </a:r>
                    </a:p>
                  </a:txBody>
                  <a:tcPr>
                    <a:solidFill>
                      <a:srgbClr val="5A82AA"/>
                    </a:solidFill>
                  </a:tcPr>
                </a:tc>
              </a:tr>
              <a:tr h="4495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容器运行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Daemon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rkt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85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容器管理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Daemon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endParaRPr lang="en-US" altLang="zh-CN" sz="16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5660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镜像制作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Daemon</a:t>
                      </a:r>
                      <a:endParaRPr lang="en-US" altLang="zh-CN" sz="16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goaci</a:t>
                      </a:r>
                      <a:r>
                        <a:rPr lang="zh-CN" altLang="en-US" sz="16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、</a:t>
                      </a:r>
                      <a:r>
                        <a:rPr lang="en-US" altLang="zh-CN" sz="16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actool</a:t>
                      </a:r>
                      <a:r>
                        <a:rPr lang="zh-CN" altLang="en-US" sz="16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等</a:t>
                      </a:r>
                      <a:endParaRPr lang="en-US" altLang="zh-CN" sz="16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7498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镜像存储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kern="1200" baseline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Registry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不需要</a:t>
                      </a:r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Registry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6175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编排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Compose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pod</a:t>
                      </a:r>
                      <a:endParaRPr lang="en-US" altLang="zh-CN" sz="16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5629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调度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kern="1200" baseline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Swarm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Kubernetes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" name="TextBox 9"/>
          <p:cNvSpPr txBox="1"/>
          <p:nvPr/>
        </p:nvSpPr>
        <p:spPr>
          <a:xfrm>
            <a:off x="33214" y="1241341"/>
            <a:ext cx="3602682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已经成为一个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 Platform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，将整个软件栈的事情都自己做了，容易形成一个垄断的地位。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 Daemon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承当了大量工作，变得越来越庞大复杂。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的目标是组件化，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rkt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只用于运行容器，由其他（包括第三方的）开源项目补充软件栈的其他功能。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6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rkt</a:t>
            </a:r>
            <a:r>
              <a:rPr kumimoji="1" lang="zh-CN" altLang="en-US" dirty="0" smtClean="0"/>
              <a:t>（续）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40764"/>
              </p:ext>
            </p:extLst>
          </p:nvPr>
        </p:nvGraphicFramePr>
        <p:xfrm>
          <a:off x="251520" y="788700"/>
          <a:ext cx="4523085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537"/>
                <a:gridCol w="2240548"/>
              </a:tblGrid>
              <a:tr h="13048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b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endParaRPr lang="en-US" altLang="zh-CN" sz="1200" b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Rocket</a:t>
                      </a:r>
                    </a:p>
                  </a:txBody>
                  <a:tcPr>
                    <a:solidFill>
                      <a:srgbClr val="5A82AA"/>
                    </a:solidFill>
                  </a:tcPr>
                </a:tc>
              </a:tr>
              <a:tr h="161781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1.6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版本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0.5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版本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0074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Go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语言开发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Go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语言开发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0074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~12W LOC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~2W LOC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441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功能大而全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组件化。只用于运行容器，其他功能将由其他（多是第三方）开源组件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135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与</a:t>
                      </a:r>
                      <a:r>
                        <a:rPr lang="en-US" altLang="zh-CN" sz="12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配合不好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对</a:t>
                      </a:r>
                      <a:r>
                        <a:rPr lang="en-US" altLang="zh-CN" sz="12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友好</a:t>
                      </a:r>
                      <a:endParaRPr lang="en-US" altLang="zh-CN" sz="12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0446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Daemon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崩溃、升级后，无法重新接管原先的容器，必须重启容器，导致服务中断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交由</a:t>
                      </a:r>
                      <a:r>
                        <a:rPr lang="en-US" altLang="zh-CN" sz="12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管理容器，不存在该问题</a:t>
                      </a:r>
                      <a:endParaRPr lang="en-US" altLang="zh-CN" sz="12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64972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必须由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root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运行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不需要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root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权限（计划中）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44476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只支持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支持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AppC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标准镜像、兼容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镜像。支持将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镜像转换为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AppC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镜像。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1747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镜像存放在</a:t>
                      </a: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registry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中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去中心化，没有</a:t>
                      </a:r>
                      <a:r>
                        <a:rPr lang="en-US" altLang="zh-CN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registry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。支持</a:t>
                      </a:r>
                      <a:r>
                        <a:rPr lang="en-US" altLang="zh-CN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http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、</a:t>
                      </a:r>
                      <a:r>
                        <a:rPr lang="en-US" altLang="zh-CN" sz="12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bt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等不同协议传输镜像</a:t>
                      </a:r>
                      <a:endParaRPr lang="en-US" altLang="zh-CN" sz="12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" name="TextBox 9"/>
          <p:cNvSpPr txBox="1"/>
          <p:nvPr/>
        </p:nvSpPr>
        <p:spPr>
          <a:xfrm>
            <a:off x="4932040" y="987574"/>
            <a:ext cx="388843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试图解决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的架构缺陷，主要是无法以普通用户运行、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Daemon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升级问题、与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Systemd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的配合问题。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的架构问题，比较难解决，但并非无法解决，据说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 CTO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已经亲自着手解决升级问题。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通过架构的开放性、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Spec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与实现的分离，吸引不满于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垄断现状的人。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的中心化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Registry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是构建生态的重要手段，吸引无数开发者贡献和分享镜像，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的去中心化是否是劣势？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41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986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131590"/>
            <a:ext cx="78488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有几种存储模式？分别是什么？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有几种网络模式？分别是什么？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effectLst/>
                <a:latin typeface="Microsoft YaHei" charset="0"/>
                <a:ea typeface="Microsoft YaHei" charset="0"/>
                <a:cs typeface="Microsoft YaHei" charset="0"/>
              </a:rPr>
              <a:t>如何查看容器运行日志？</a:t>
            </a:r>
            <a:endParaRPr lang="en-US" altLang="zh-CN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1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网桥模式</a:t>
            </a:r>
            <a:endParaRPr kumimoji="1" lang="zh-CN" altLang="en-US" dirty="0"/>
          </a:p>
        </p:txBody>
      </p:sp>
      <p:pic>
        <p:nvPicPr>
          <p:cNvPr id="3" name="图片 2" descr="Docker_Topolog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58" y="1039408"/>
            <a:ext cx="5921830" cy="31208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8" y="1059582"/>
            <a:ext cx="2772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网桥：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docker0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veth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网络接口对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独立网段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规则，损耗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依赖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iptables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7335" y="3737238"/>
            <a:ext cx="612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容器的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默认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网络模式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主机模式</a:t>
            </a:r>
            <a:endParaRPr kumimoji="1" lang="zh-CN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77283" y="1059582"/>
            <a:ext cx="2772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不采用网桥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没有虚拟接口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共享宿主机网络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（网络资源，完整的网络栈）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 descr="Docker_Network_ho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12" y="1059582"/>
            <a:ext cx="5920740" cy="2939796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755576" y="4171546"/>
            <a:ext cx="801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--net host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–d ubuntu:14.04 /bin/bash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93054" y="1161511"/>
            <a:ext cx="2017487" cy="813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利用其他容器</a:t>
            </a:r>
            <a:endParaRPr kumimoji="1" lang="zh-CN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79512" y="1131590"/>
            <a:ext cx="3280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不采用网桥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自身没有虚拟网络接口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共享其他容器的完整网络栈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net namespace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467544" y="4119796"/>
            <a:ext cx="908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--net container:&lt;</a:t>
            </a:r>
            <a:r>
              <a:rPr lang="en-US" altLang="zh-CN" b="1" u="sng" dirty="0" err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name|id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–d ubuntu:14.04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/bin/bash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1342" y="942142"/>
            <a:ext cx="2235200" cy="1118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 descr="Docker_network_other_contain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942142"/>
            <a:ext cx="4876800" cy="29382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30370" y="1008817"/>
            <a:ext cx="2042030" cy="8428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None</a:t>
            </a:r>
            <a:r>
              <a:rPr kumimoji="1" lang="zh-CN" altLang="en-US" dirty="0" smtClean="0"/>
              <a:t>模式</a:t>
            </a:r>
            <a:endParaRPr kumimoji="1" lang="zh-CN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79512" y="1059582"/>
            <a:ext cx="3357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不采用网桥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自身没有虚拟网络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接口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没有任何网络栈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175507" y="4021988"/>
            <a:ext cx="849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--net none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–d ubuntu:14.04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/bin/bash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 descr="Docker_network_other_container - 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11" y="925109"/>
            <a:ext cx="4706897" cy="29723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46341" y="1018639"/>
            <a:ext cx="1894011" cy="833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75507" y="4419782"/>
            <a:ext cx="752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用户有能力对</a:t>
            </a:r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容器网络对任何配置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四种单机网络模式对比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0541"/>
              </p:ext>
            </p:extLst>
          </p:nvPr>
        </p:nvGraphicFramePr>
        <p:xfrm>
          <a:off x="323528" y="1059582"/>
          <a:ext cx="8375826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67"/>
                <a:gridCol w="2088108"/>
                <a:gridCol w="1487606"/>
                <a:gridCol w="2129050"/>
                <a:gridCol w="96509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bridge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host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Other</a:t>
                      </a:r>
                      <a:r>
                        <a:rPr lang="en-US" altLang="zh-CN" baseline="0" smtClean="0"/>
                        <a:t> container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none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★★★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〇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IP resources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cost many</a:t>
                      </a:r>
                      <a:r>
                        <a:rPr lang="en-US" altLang="zh-CN" baseline="0" smtClean="0"/>
                        <a:t> IPs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cost no IP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share container IP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〇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overhead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iptables overhead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no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Iptables overhead</a:t>
                      </a:r>
                      <a:endParaRPr lang="zh-CN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〇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Communicate with outers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weak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like usual strong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weak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〇</a:t>
                      </a:r>
                    </a:p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management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NATS ports management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no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NATS ports management</a:t>
                      </a:r>
                      <a:endParaRPr lang="zh-CN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〇</a:t>
                      </a:r>
                    </a:p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Capacity</a:t>
                      </a:r>
                      <a:r>
                        <a:rPr lang="en-US" altLang="zh-CN" baseline="0" smtClean="0"/>
                        <a:t> of same apps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A</a:t>
                      </a:r>
                      <a:r>
                        <a:rPr lang="en-US" altLang="zh-CN" baseline="0" smtClean="0"/>
                        <a:t> lot</a:t>
                      </a:r>
                    </a:p>
                    <a:p>
                      <a:pPr algn="ctr"/>
                      <a:r>
                        <a:rPr lang="en-US" altLang="zh-CN" baseline="0" smtClean="0"/>
                        <a:t> thanks to NAT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Cannot</a:t>
                      </a:r>
                      <a:r>
                        <a:rPr lang="en-US" altLang="zh-CN" baseline="0" smtClean="0"/>
                        <a:t> scale out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Can not scale</a:t>
                      </a:r>
                      <a:r>
                        <a:rPr lang="en-US" altLang="zh-CN" baseline="0" smtClean="0"/>
                        <a:t> out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〇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9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network</a:t>
            </a:r>
            <a:r>
              <a:rPr kumimoji="1" lang="zh-CN" altLang="en-US" dirty="0" smtClean="0"/>
              <a:t> 集群网络的实现</a:t>
            </a:r>
            <a:endParaRPr kumimoji="1" lang="zh-CN" altLang="en-US" dirty="0"/>
          </a:p>
        </p:txBody>
      </p:sp>
      <p:pic>
        <p:nvPicPr>
          <p:cNvPr id="3" name="CNM.png"/>
          <p:cNvPicPr/>
          <p:nvPr/>
        </p:nvPicPr>
        <p:blipFill>
          <a:blip r:embed="rId2">
            <a:extLst/>
          </a:blip>
          <a:srcRect l="913" r="76401"/>
          <a:stretch>
            <a:fillRect/>
          </a:stretch>
        </p:blipFill>
        <p:spPr>
          <a:xfrm>
            <a:off x="1187624" y="1347614"/>
            <a:ext cx="2092355" cy="3023441"/>
          </a:xfrm>
          <a:prstGeom prst="rect">
            <a:avLst/>
          </a:prstGeom>
          <a:ln w="304800">
            <a:solidFill>
              <a:srgbClr val="394D54"/>
            </a:solidFill>
            <a:miter lim="400000"/>
          </a:ln>
        </p:spPr>
      </p:pic>
      <p:sp>
        <p:nvSpPr>
          <p:cNvPr id="4" name="Rectangle 2"/>
          <p:cNvSpPr/>
          <p:nvPr/>
        </p:nvSpPr>
        <p:spPr>
          <a:xfrm>
            <a:off x="3851920" y="192367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299FF"/>
                </a:solidFill>
              </a:rPr>
              <a:t>Endpoint</a:t>
            </a: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endParaRPr lang="en-US" dirty="0">
              <a:solidFill>
                <a:srgbClr val="2299FF"/>
              </a:solidFill>
            </a:endParaRP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299FF"/>
                </a:solidFill>
              </a:rPr>
              <a:t>Network</a:t>
            </a: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endParaRPr lang="en-US" dirty="0">
              <a:solidFill>
                <a:srgbClr val="2299FF"/>
              </a:solidFill>
            </a:endParaRP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299FF"/>
                </a:solidFill>
              </a:rPr>
              <a:t>Sandbox</a:t>
            </a:r>
          </a:p>
        </p:txBody>
      </p:sp>
    </p:spTree>
    <p:extLst>
      <p:ext uri="{BB962C8B-B14F-4D97-AF65-F5344CB8AC3E}">
        <p14:creationId xmlns:p14="http://schemas.microsoft.com/office/powerpoint/2010/main" val="1339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42932</TotalTime>
  <Words>1354</Words>
  <Application>Microsoft Macintosh PowerPoint</Application>
  <PresentationFormat>全屏显示(16:9)</PresentationFormat>
  <Paragraphs>354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Calibri</vt:lpstr>
      <vt:lpstr>DFKai-SB</vt:lpstr>
      <vt:lpstr>HelveticaNeue</vt:lpstr>
      <vt:lpstr>HelveticaNeue-Bold</vt:lpstr>
      <vt:lpstr>Menlo-Bold</vt:lpstr>
      <vt:lpstr>Menlo-Regular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容器网络概览</vt:lpstr>
      <vt:lpstr>网桥模式</vt:lpstr>
      <vt:lpstr>主机模式</vt:lpstr>
      <vt:lpstr>利用其他容器</vt:lpstr>
      <vt:lpstr>None模式</vt:lpstr>
      <vt:lpstr>四种单机网络模式对比</vt:lpstr>
      <vt:lpstr>Docker network 集群网络的实现</vt:lpstr>
      <vt:lpstr>Overlay network的实现方案</vt:lpstr>
      <vt:lpstr>课程目录</vt:lpstr>
      <vt:lpstr>Docker容器文件系统</vt:lpstr>
      <vt:lpstr>Docker存储的种类</vt:lpstr>
      <vt:lpstr>容器内存储</vt:lpstr>
      <vt:lpstr>层叠文件系统</vt:lpstr>
      <vt:lpstr>层叠文件系统（续）</vt:lpstr>
      <vt:lpstr>树状关系</vt:lpstr>
      <vt:lpstr>层叠文件系统的实现</vt:lpstr>
      <vt:lpstr>数据卷存储</vt:lpstr>
      <vt:lpstr>课程目录</vt:lpstr>
      <vt:lpstr>共用的设计</vt:lpstr>
      <vt:lpstr>link</vt:lpstr>
      <vt:lpstr>Link实现原理</vt:lpstr>
      <vt:lpstr>Compose</vt:lpstr>
      <vt:lpstr>Compose配置文件</vt:lpstr>
      <vt:lpstr>Swarm</vt:lpstr>
      <vt:lpstr>课程目录</vt:lpstr>
      <vt:lpstr>日志（v1.6之前）</vt:lpstr>
      <vt:lpstr>日志（v1.6之后）</vt:lpstr>
      <vt:lpstr>监控，健康检查</vt:lpstr>
      <vt:lpstr>其他工具</vt:lpstr>
      <vt:lpstr>课程目录</vt:lpstr>
      <vt:lpstr>其他容器</vt:lpstr>
      <vt:lpstr>rkt</vt:lpstr>
      <vt:lpstr>rkt（续）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3041</cp:revision>
  <dcterms:created xsi:type="dcterms:W3CDTF">2014-06-18T08:36:17Z</dcterms:created>
  <dcterms:modified xsi:type="dcterms:W3CDTF">2016-11-04T05:52:29Z</dcterms:modified>
</cp:coreProperties>
</file>